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2321" autoAdjust="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32E7B-3762-497A-9598-91CA3066F70B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F4BD9-C393-4D8E-B502-0E6E9BC8F9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F4BD9-C393-4D8E-B502-0E6E9BC8F97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F4BD9-C393-4D8E-B502-0E6E9BC8F97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07BA2-6E4C-4C48-98DD-D0D6B852FA51}" type="datetimeFigureOut">
              <a:rPr lang="cs-CZ" smtClean="0"/>
              <a:pPr/>
              <a:t>15.12.2010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4700-9068-4A00-8446-2A7D5E65D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/>
                </a:solidFill>
              </a:rPr>
              <a:t>Problematika </a:t>
            </a:r>
            <a:r>
              <a:rPr lang="cs-CZ" dirty="0" smtClean="0">
                <a:solidFill>
                  <a:schemeClr val="bg2"/>
                </a:solidFill>
              </a:rPr>
              <a:t>studia</a:t>
            </a:r>
            <a:r>
              <a:rPr lang="cs-CZ" dirty="0" smtClean="0">
                <a:solidFill>
                  <a:schemeClr val="bg2"/>
                </a:solidFill>
              </a:rPr>
              <a:t/>
            </a:r>
            <a:br>
              <a:rPr lang="cs-CZ" dirty="0" smtClean="0">
                <a:solidFill>
                  <a:schemeClr val="bg2"/>
                </a:solidFill>
              </a:rPr>
            </a:br>
            <a:r>
              <a:rPr lang="cs-CZ" dirty="0" smtClean="0">
                <a:solidFill>
                  <a:schemeClr val="bg2"/>
                </a:solidFill>
              </a:rPr>
              <a:t>populační ekologie mikroorganismů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5500702"/>
            <a:ext cx="6400800" cy="681054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Jiří </a:t>
            </a:r>
            <a:r>
              <a:rPr lang="cs-CZ" dirty="0" err="1" smtClean="0">
                <a:solidFill>
                  <a:schemeClr val="bg2"/>
                </a:solidFill>
              </a:rPr>
              <a:t>Bizos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57430"/>
            <a:ext cx="36480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5794365" y="6488668"/>
            <a:ext cx="2745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http://www.</a:t>
            </a:r>
            <a:r>
              <a:rPr lang="cs-CZ" sz="1400" dirty="0" err="1" smtClean="0">
                <a:solidFill>
                  <a:schemeClr val="bg1"/>
                </a:solidFill>
              </a:rPr>
              <a:t>photosfan.com</a:t>
            </a:r>
            <a:r>
              <a:rPr lang="cs-CZ" sz="1400" dirty="0" smtClean="0">
                <a:solidFill>
                  <a:schemeClr val="bg1"/>
                </a:solidFill>
              </a:rPr>
              <a:t>/</a:t>
            </a:r>
            <a:r>
              <a:rPr lang="cs-CZ" sz="1400" dirty="0" err="1" smtClean="0">
                <a:solidFill>
                  <a:schemeClr val="bg1"/>
                </a:solidFill>
              </a:rPr>
              <a:t>nature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4480" y="428604"/>
            <a:ext cx="6021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>
                    <a:lumMod val="95000"/>
                  </a:schemeClr>
                </a:solidFill>
              </a:rPr>
              <a:t>Růstová dynamika mikroorganismů</a:t>
            </a:r>
            <a:endParaRPr lang="cs-CZ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8072494" cy="424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5929322" y="6488668"/>
            <a:ext cx="257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Tortoa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G., J.,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(2009)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1472" y="1428736"/>
            <a:ext cx="725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- často rozdíl v přirozených a v laboratorních podmínkách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86050" y="642918"/>
            <a:ext cx="3795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solidFill>
                  <a:schemeClr val="bg1">
                    <a:lumMod val="95000"/>
                  </a:schemeClr>
                </a:solidFill>
              </a:rPr>
              <a:t>Kompetice</a:t>
            </a:r>
            <a:r>
              <a:rPr lang="cs-CZ" sz="3200" dirty="0" smtClean="0">
                <a:solidFill>
                  <a:schemeClr val="bg1">
                    <a:lumMod val="95000"/>
                  </a:schemeClr>
                </a:solidFill>
              </a:rPr>
              <a:t> a strategie</a:t>
            </a:r>
            <a:endParaRPr lang="cs-CZ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1857364"/>
            <a:ext cx="382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-  C-S-R </a:t>
            </a:r>
            <a:r>
              <a:rPr lang="cs-CZ" sz="2400" dirty="0" err="1" smtClean="0">
                <a:solidFill>
                  <a:schemeClr val="bg1"/>
                </a:solidFill>
              </a:rPr>
              <a:t>theory</a:t>
            </a:r>
            <a:r>
              <a:rPr lang="cs-CZ" sz="2400" dirty="0" smtClean="0">
                <a:solidFill>
                  <a:schemeClr val="bg1"/>
                </a:solidFill>
              </a:rPr>
              <a:t> (</a:t>
            </a:r>
            <a:r>
              <a:rPr lang="cs-CZ" sz="2400" dirty="0" err="1" smtClean="0">
                <a:solidFill>
                  <a:schemeClr val="bg1"/>
                </a:solidFill>
              </a:rPr>
              <a:t>Grime</a:t>
            </a:r>
            <a:r>
              <a:rPr lang="cs-CZ" sz="2400" dirty="0" smtClean="0">
                <a:solidFill>
                  <a:schemeClr val="bg1"/>
                </a:solidFill>
              </a:rPr>
              <a:t>, 1979)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8596" y="428625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Prosser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, J., I.,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Bohannan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, B., J.,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et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. (2007).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role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of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ecological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theory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in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microbial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ecology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Nat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Rev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Micro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5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(5): 384-392.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2714620"/>
            <a:ext cx="992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chemeClr val="bg1"/>
                </a:solidFill>
              </a:rPr>
              <a:t> schopnost fyziologického a genetického (horizontální přenos genů) přizpůsobení k </a:t>
            </a:r>
            <a:r>
              <a:rPr lang="cs-CZ" sz="2400" dirty="0" err="1" smtClean="0">
                <a:solidFill>
                  <a:schemeClr val="bg1"/>
                </a:solidFill>
              </a:rPr>
              <a:t>mikroenvironmentálním</a:t>
            </a:r>
            <a:r>
              <a:rPr lang="cs-CZ" sz="2400" dirty="0" smtClean="0">
                <a:solidFill>
                  <a:schemeClr val="bg1"/>
                </a:solidFill>
              </a:rPr>
              <a:t> změnám</a:t>
            </a:r>
          </a:p>
          <a:p>
            <a:pPr>
              <a:buFontTx/>
              <a:buChar char="-"/>
            </a:pPr>
            <a:endParaRPr lang="cs-CZ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00034" y="1785926"/>
          <a:ext cx="8429685" cy="4500594"/>
        </p:xfrm>
        <a:graphic>
          <a:graphicData uri="http://schemas.openxmlformats.org/drawingml/2006/table">
            <a:tbl>
              <a:tblPr/>
              <a:tblGrid>
                <a:gridCol w="2809285"/>
                <a:gridCol w="2810200"/>
                <a:gridCol w="2810200"/>
              </a:tblGrid>
              <a:tr h="290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Longevity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growth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phase</a:t>
                      </a:r>
                      <a:endParaRPr lang="cs-CZ" sz="14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Short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growth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uncrowded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condition</a:t>
                      </a:r>
                      <a:endParaRPr lang="cs-CZ" sz="14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Relative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food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allocation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during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transitiv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from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uncrowded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to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crowded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conditions</a:t>
                      </a:r>
                      <a:endParaRPr lang="cs-CZ" sz="14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Shift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from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growth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maintenance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to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reproduction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. g.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spores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Growth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maintenance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Population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density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dynamics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under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crowded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conditions</a:t>
                      </a:r>
                      <a:endParaRPr lang="cs-CZ" sz="14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population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density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resting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biomass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initial density 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compensates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death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loss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equilibrium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population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density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highly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competitive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,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efficient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growing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biomass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growth replacement compensates for death loss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Response to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enrichment</a:t>
                      </a:r>
                      <a:endParaRPr lang="cs-CZ" sz="14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Fast growth after variable lag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Slow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growth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after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lag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Mortality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Often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catastrophic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densit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Migrationt</a:t>
                      </a:r>
                      <a:r>
                        <a:rPr lang="cs-CZ" sz="1400" b="1" i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tendency</a:t>
                      </a:r>
                      <a:endParaRPr lang="cs-CZ" sz="14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</a:t>
                      </a:r>
                      <a:endParaRPr lang="cs-CZ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785786" y="571480"/>
            <a:ext cx="202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R a K </a:t>
            </a:r>
            <a:r>
              <a:rPr lang="cs-CZ" sz="2400" dirty="0" smtClean="0">
                <a:solidFill>
                  <a:schemeClr val="bg1"/>
                </a:solidFill>
              </a:rPr>
              <a:t>strategie 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71604" y="1285860"/>
            <a:ext cx="6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Trait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143372" y="1285860"/>
            <a:ext cx="1276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 </a:t>
            </a:r>
            <a:r>
              <a:rPr lang="cs-CZ" b="1" dirty="0" err="1" smtClean="0">
                <a:solidFill>
                  <a:schemeClr val="bg1"/>
                </a:solidFill>
              </a:rPr>
              <a:t>Strategist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929454" y="1285860"/>
            <a:ext cx="1268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 </a:t>
            </a:r>
            <a:r>
              <a:rPr lang="cs-CZ" b="1" dirty="0" err="1" smtClean="0">
                <a:solidFill>
                  <a:schemeClr val="bg1"/>
                </a:solidFill>
              </a:rPr>
              <a:t>Strategist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86182" y="357166"/>
            <a:ext cx="4995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Mcarthur</a:t>
            </a:r>
            <a:r>
              <a:rPr lang="cs-CZ" dirty="0" smtClean="0">
                <a:solidFill>
                  <a:schemeClr val="bg1"/>
                </a:solidFill>
              </a:rPr>
              <a:t>, J., V. (2006). </a:t>
            </a:r>
            <a:r>
              <a:rPr lang="cs-CZ" i="1" dirty="0" err="1" smtClean="0">
                <a:solidFill>
                  <a:schemeClr val="bg1"/>
                </a:solidFill>
              </a:rPr>
              <a:t>Microbial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e</a:t>
            </a:r>
            <a:r>
              <a:rPr lang="cs-CZ" i="1" dirty="0" err="1" smtClean="0">
                <a:solidFill>
                  <a:schemeClr val="bg1"/>
                </a:solidFill>
              </a:rPr>
              <a:t>cology</a:t>
            </a:r>
            <a:r>
              <a:rPr lang="cs-CZ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cs-CZ" i="1" dirty="0" err="1" smtClean="0">
                <a:solidFill>
                  <a:schemeClr val="bg1"/>
                </a:solidFill>
              </a:rPr>
              <a:t>An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evolutionary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approach</a:t>
            </a:r>
            <a:r>
              <a:rPr lang="cs-CZ" i="1" dirty="0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Academic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</a:t>
            </a:r>
            <a:r>
              <a:rPr lang="cs-CZ" dirty="0" err="1" smtClean="0">
                <a:solidFill>
                  <a:schemeClr val="bg1"/>
                </a:solidFill>
              </a:rPr>
              <a:t>ress</a:t>
            </a:r>
            <a:r>
              <a:rPr lang="cs-CZ" dirty="0" smtClean="0">
                <a:solidFill>
                  <a:schemeClr val="bg1"/>
                </a:solidFill>
              </a:rPr>
              <a:t>, 416 </a:t>
            </a:r>
            <a:r>
              <a:rPr lang="cs-CZ" dirty="0" err="1" smtClean="0">
                <a:solidFill>
                  <a:schemeClr val="bg1"/>
                </a:solidFill>
              </a:rPr>
              <a:t>pp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3108" y="1000108"/>
            <a:ext cx="5062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chemeClr val="bg1">
                    <a:lumMod val="95000"/>
                  </a:schemeClr>
                </a:solidFill>
              </a:rPr>
              <a:t>Děkuji za pozornost</a:t>
            </a:r>
            <a:endParaRPr lang="cs-CZ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Obrázek 2" descr="bacteria fu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43116"/>
            <a:ext cx="5575300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5590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642910" y="5715016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Madsen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, E., L. (2008).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</a:rPr>
              <a:t>Environmental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</a:rPr>
              <a:t>Microbiology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</a:rPr>
              <a:t>From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</a:rPr>
              <a:t>genomes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</a:rPr>
              <a:t> to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</a:rPr>
              <a:t>biogeochemistry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Blackwell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Publishing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Malden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,  496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pp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5720" y="571480"/>
            <a:ext cx="828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mikroorganizmy  se v mnoha znacích od ostatních organismů zásadně odlišují </a:t>
            </a:r>
            <a:endParaRPr lang="cs-CZ" sz="2400" dirty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většina ekologických teorií byla vypracována na základě pozorování rostlin a živočichů (např. velikost těla/metabolismus,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speciace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, populační dynamika, aj.)</a:t>
            </a:r>
          </a:p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tyto teorie mají omezenou hodnotu při aplikaci na mikroorganismy</a:t>
            </a:r>
          </a:p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populační ekologie a struktura mikrobiálních společenstev  v přirozených podmínkách zůstává záhadou</a:t>
            </a:r>
          </a:p>
          <a:p>
            <a:endParaRPr lang="cs-CZ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642918"/>
            <a:ext cx="6429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Prosser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, J., I.,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Bohannan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, B., J.,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et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(2007).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role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ecological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theory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microbial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ecology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1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Nat</a:t>
            </a:r>
            <a:r>
              <a:rPr kumimoji="0" lang="cs-CZ" b="0" i="1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1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cs-CZ" b="0" i="1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1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Micro</a:t>
            </a:r>
            <a:r>
              <a:rPr kumimoji="0" lang="cs-CZ" b="0" i="1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(5): 384-392.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57166"/>
            <a:ext cx="923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u="sng" dirty="0" smtClean="0">
                <a:solidFill>
                  <a:schemeClr val="bg1">
                    <a:lumMod val="95000"/>
                  </a:schemeClr>
                </a:solidFill>
              </a:rPr>
              <a:t>Omezení při studiu přirozených mikrob. populací</a:t>
            </a:r>
            <a:endParaRPr lang="cs-CZ" sz="36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41814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2000232" y="4714884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Madsen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, E., L. (2008).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431166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bdélník 7"/>
          <p:cNvSpPr/>
          <p:nvPr/>
        </p:nvSpPr>
        <p:spPr>
          <a:xfrm>
            <a:off x="4714876" y="46434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Extreme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Habitats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Subglacial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eruptions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Grimsvotn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, a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volcanic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caldera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beneath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Vatnajokull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ice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cap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Iceland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Beneath the 650-foot-thick ice shelf within the caldera is a habitat for microbial life.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http://www2.ifa.hawaii.edu/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newsletters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article.cfm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?a=138&amp;n=3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71802" y="428604"/>
            <a:ext cx="3446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>
                    <a:lumMod val="95000"/>
                  </a:schemeClr>
                </a:solidFill>
              </a:rPr>
              <a:t>Jak definovat druh?</a:t>
            </a:r>
            <a:endParaRPr lang="cs-CZ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571604" y="1571612"/>
            <a:ext cx="6572296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3116"/>
            <a:ext cx="4214842" cy="418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délník 11"/>
          <p:cNvSpPr/>
          <p:nvPr/>
        </p:nvSpPr>
        <p:spPr>
          <a:xfrm>
            <a:off x="1714480" y="6357958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http://theatavism.blogspot.com/2009/06/some-answers-on-speciation.html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428604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bg1">
                    <a:lumMod val="95000"/>
                  </a:schemeClr>
                </a:solidFill>
              </a:rPr>
              <a:t>Biologický koncept?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2428892" cy="248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357586" cy="487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1214414" y="5715016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</a:rPr>
              <a:t>http://blog.</a:t>
            </a:r>
            <a:r>
              <a:rPr lang="cs-CZ" sz="1400" dirty="0" err="1" smtClean="0">
                <a:solidFill>
                  <a:schemeClr val="bg1">
                    <a:lumMod val="95000"/>
                  </a:schemeClr>
                </a:solidFill>
              </a:rPr>
              <a:t>ltc.arizona.edu</a:t>
            </a:r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bg1">
                    <a:lumMod val="95000"/>
                  </a:schemeClr>
                </a:solidFill>
              </a:rPr>
              <a:t>azmasternaturalist</a:t>
            </a:r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</a:rPr>
              <a:t>/2005/02</a:t>
            </a: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00166" y="5286388"/>
            <a:ext cx="20002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Ernst W.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Mayr</a:t>
            </a:r>
            <a:endParaRPr lang="cs-CZ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143504" y="6072206"/>
            <a:ext cx="40004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Tortora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G., J.,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Funke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B., R.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Case, Ch., L. (2009). </a:t>
            </a:r>
            <a:r>
              <a:rPr kumimoji="0" lang="cs-CZ" sz="14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Microbiology</a:t>
            </a: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cs-CZ" sz="14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14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Introduction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10th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Edition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Benjamin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Cummings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960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pp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14282" y="15716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Prosser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, J., I.,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Bohannan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, B., J.,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et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. (2007).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role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of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ecological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theory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in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microbial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ecology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Nat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Rev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Micro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5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(5): 384-392.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3586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>
                <a:solidFill>
                  <a:schemeClr val="bg1">
                    <a:lumMod val="95000"/>
                  </a:schemeClr>
                </a:solidFill>
              </a:rPr>
              <a:t>Fylogenetický koncept?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15008" y="5072074"/>
            <a:ext cx="265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Tortoa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G., J.,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(2009)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70723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4071934" y="1214422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Spratt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, B., G.,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Staley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, J., T.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Fisher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, M., C. (2006).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: species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speciation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micro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organisms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. 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</a:rPr>
              <a:t>Phil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</a:rPr>
              <a:t>. Trans. R.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</a:rPr>
              <a:t>Soc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</a:rPr>
              <a:t>. B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: 1897-1898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1538" y="2786058"/>
            <a:ext cx="234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S</a:t>
            </a:r>
            <a:r>
              <a:rPr lang="cs-CZ" dirty="0" err="1" smtClean="0">
                <a:solidFill>
                  <a:schemeClr val="bg1"/>
                </a:solidFill>
              </a:rPr>
              <a:t>ekvenování</a:t>
            </a:r>
            <a:r>
              <a:rPr lang="cs-CZ" dirty="0" smtClean="0">
                <a:solidFill>
                  <a:schemeClr val="bg1"/>
                </a:solidFill>
              </a:rPr>
              <a:t> 16S </a:t>
            </a:r>
            <a:r>
              <a:rPr lang="cs-CZ" dirty="0" err="1" smtClean="0">
                <a:solidFill>
                  <a:schemeClr val="bg1"/>
                </a:solidFill>
              </a:rPr>
              <a:t>rRNA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7158" y="35716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 smtClean="0">
                <a:solidFill>
                  <a:schemeClr val="bg1">
                    <a:lumMod val="95000"/>
                  </a:schemeClr>
                </a:solidFill>
              </a:rPr>
              <a:t>Ekologický koncept?</a:t>
            </a:r>
            <a:endParaRPr lang="cs-CZ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1142984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 ekologický druh</a:t>
            </a:r>
          </a:p>
          <a:p>
            <a:endParaRPr lang="cs-CZ" sz="2400" dirty="0">
              <a:solidFill>
                <a:srgbClr val="00B05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33871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1142976" y="6488668"/>
            <a:ext cx="202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 smtClean="0">
                <a:solidFill>
                  <a:schemeClr val="bg1">
                    <a:lumMod val="95000"/>
                  </a:schemeClr>
                </a:solidFill>
              </a:rPr>
              <a:t>Madsen</a:t>
            </a:r>
            <a:r>
              <a:rPr lang="cs-CZ" sz="1600" dirty="0" smtClean="0">
                <a:solidFill>
                  <a:schemeClr val="bg1">
                    <a:lumMod val="95000"/>
                  </a:schemeClr>
                </a:solidFill>
              </a:rPr>
              <a:t>, E., L. (2008). </a:t>
            </a:r>
            <a:endParaRPr lang="cs-CZ" sz="1600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Cohan, F. M. (2002).What are bacterial species?. </a:t>
            </a:r>
            <a:r>
              <a:rPr kumimoji="0" lang="cs-CZ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Annu. Rev. Microbiol.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56: 457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487.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86248" y="15716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Prosser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, J., I.,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Bohannan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, B., J.,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et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. (2007).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role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of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ecological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theory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in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microbial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ecology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Nat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Rev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Micro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5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(5): 384-392.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496"/>
            <a:ext cx="235469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bdélník 12"/>
          <p:cNvSpPr/>
          <p:nvPr/>
        </p:nvSpPr>
        <p:spPr>
          <a:xfrm>
            <a:off x="5000628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95000"/>
                  </a:schemeClr>
                </a:solidFill>
              </a:rPr>
              <a:t>http://news.discovery.com/earth/potomac-river-recovering-chesapeake-still-hurting.html</a:t>
            </a:r>
            <a:endParaRPr lang="cs-CZ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1472" y="1857364"/>
            <a:ext cx="278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- adaptivní dynamika</a:t>
            </a: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357686" y="428604"/>
            <a:ext cx="39290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Cohan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, F. M. (2002).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What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are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bacterial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species?. 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Annu. </a:t>
            </a:r>
            <a:r>
              <a:rPr kumimoji="0" lang="cs-CZ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cs-CZ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Microbiol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56: 457–487.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28794" y="285728"/>
            <a:ext cx="538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>
                    <a:lumMod val="95000"/>
                  </a:schemeClr>
                </a:solidFill>
              </a:rPr>
              <a:t>Časové a prostorové rozmístění</a:t>
            </a:r>
            <a:endParaRPr lang="cs-CZ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643182"/>
            <a:ext cx="4454535" cy="33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14282" y="1214422"/>
            <a:ext cx="7153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neaktivní </a:t>
            </a:r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stádia ( analogie semenných bank u rostlin</a:t>
            </a:r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?) </a:t>
            </a:r>
          </a:p>
          <a:p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cs-CZ" sz="2400" dirty="0" err="1" smtClean="0">
                <a:solidFill>
                  <a:schemeClr val="bg1">
                    <a:lumMod val="95000"/>
                  </a:schemeClr>
                </a:solidFill>
              </a:rPr>
              <a:t>Prosser</a:t>
            </a:r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95000"/>
                  </a:schemeClr>
                </a:solidFill>
              </a:rPr>
              <a:t>et</a:t>
            </a:r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1">
                    <a:lumMod val="95000"/>
                  </a:schemeClr>
                </a:solidFill>
              </a:rPr>
              <a:t>al</a:t>
            </a:r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., 2007)</a:t>
            </a: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2214554"/>
            <a:ext cx="2703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- emigrace, imigrace</a:t>
            </a: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6215082"/>
            <a:ext cx="257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Tortoa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G., J.,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(2009)</a:t>
            </a:r>
            <a:endParaRPr lang="cs-CZ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42844" y="5929330"/>
            <a:ext cx="4071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scharfphoto.com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/fine_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art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prints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archives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/000609.php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4581" grpId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693</Words>
  <Application>Microsoft Office PowerPoint</Application>
  <PresentationFormat>Předvádění na obrazovce (4:3)</PresentationFormat>
  <Paragraphs>75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Problematika studia populační ekologie mikroorganismů</vt:lpstr>
      <vt:lpstr> 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Jura</dc:creator>
  <cp:lastModifiedBy>Jura</cp:lastModifiedBy>
  <cp:revision>116</cp:revision>
  <dcterms:created xsi:type="dcterms:W3CDTF">2010-12-14T08:23:34Z</dcterms:created>
  <dcterms:modified xsi:type="dcterms:W3CDTF">2010-12-15T12:01:44Z</dcterms:modified>
</cp:coreProperties>
</file>